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35763" cy="986631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12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1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5AFE005-2186-BC50-0838-B8964BFB320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331BED-E9E5-37FD-62EF-8BB933F8B69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6C3FBD1-505A-1697-D529-5AD71E6BF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D7D8B8-9965-A6DC-9030-1C37F1181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D5268A-CE24-1F6D-AF0E-97FF676695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5722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4651C1C-10C6-E8FA-27E1-B406361D9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94903D9-118F-96D0-E482-272A175BCC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145D5C-02CD-95AA-563C-8ABD925A0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EC085DE-6461-95FD-F1D7-AF7F96BD89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40051BC-61DF-5466-3900-BF42CB5B79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53614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EC70E68-B1C4-B5B8-6284-51DC5FC1A4B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DCC6BC4C-99AB-BB8D-B994-41703D51A6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7D2D212-D24C-B745-1DE6-5F22F721EE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D3B4C5B-A466-71AE-93E3-5389633C6D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9632502-D77E-2107-9D47-4F619420A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423460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613557-8D87-E633-4CEB-D05639FB30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704ACE1-EE65-D724-EE63-6BC5C082AB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0E1427E-1DCA-B96C-7D90-48B1FCD35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471A1D-C683-54D3-BC9F-3F3D84C59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8CED718-52D7-541E-0FB5-702DEE3C3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691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C86E4AF-03DD-A294-7D46-CABA3FFC4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D20654C-7116-80F9-6FF7-9A4097027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C059161-9F39-4669-DDD9-AFC66ED69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E5C271E-E795-F4DA-7A79-ADFD1A68D4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AEF5064-0BA3-3B35-2E1A-BE365AE4C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8801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4B95DC-3D2A-0516-7DF3-F4354E7F5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8E5C9C-74AA-02BE-81FE-529776DCD1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5E1BEE-C7E6-6892-DE8B-AD987BF86F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3DB5C4E-A5BE-E188-660A-0D70C327E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622A426-99BF-190D-8D15-10EEBCCB2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FBB4E00-B153-3FD8-6C57-2860BC5A8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82020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BEBBF5-844B-1A31-FAC2-75C4040E77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81D5E64-6564-D1D3-B74E-C29090BFA2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5CD396-AA30-83BA-ACA0-5DECE6147B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771FAAB7-6AD2-EE0B-DF1D-354C52C1C5C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9D2C086-0F35-9BEF-73CA-3173DCAAC1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8FE905B-99D6-754D-7FF0-BE131A272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C366DF17-676E-FC9C-D5A3-905653DA4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3CEF6601-051B-0572-43DB-85038A7D7A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4009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AF13B4-41A4-C695-5283-B190B3F413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9E61EB5-9A64-F2E9-37D9-2C2D69941E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DE0A1E9-DCFE-45C8-816F-56A8320AE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36D39203-020A-32CD-C5A2-9739204410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81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2A2E025-7760-829A-45A2-438C7528ED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11A6E4B-ED3F-E80D-E959-D89ED54944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005D590-C2D9-0DF4-ACA2-E950338F4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7026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B89869-5AA9-4506-1C5C-75A15205FF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A1B42F1-3611-6BE7-9B3F-A9ACD4444A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1AA5621-98A7-732E-90EB-FDCE52FE3F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165C6D2-1338-3FEB-2846-17264951B3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FA59FCA-19D6-FA37-BCC6-A73D45C17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169BF54-1549-6B0D-3079-5AF1ABA4F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048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20E4EC-4AD5-6700-6ABF-436A731A6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1FEFE43-9FA7-0BE4-774C-B308071AE0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8A467C7-B858-65A8-1B59-F901A8171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7FC22C3-5EA1-DEAD-6D5B-13A02E7C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5B35540-5C7B-FFA2-162C-68574F1F03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03971DB-E522-F9A6-1738-B47CF3E209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2483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D60FF05-D9B0-5D6C-F03A-76C5F7132B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EA4EF31-CE33-62C5-0F2F-DB25A1CE3B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1E4CFB2-A01F-E2F3-7C66-7D002A0D03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A20082-70EA-4823-8254-D6049B83AB3E}" type="datetimeFigureOut">
              <a:rPr lang="es-ES" smtClean="0"/>
              <a:t>12/12/2024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7B37783-E331-29E7-20AA-9F396740043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20AD8A-1E2C-2FF6-5FC4-2473A9345E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26371A-1259-423C-B5FF-0E2AC404D95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457005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C9F9471-532F-3BC5-8654-3EA2C9B910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B53B6A8A-44A7-CB1C-28BF-350AB040F01F}"/>
              </a:ext>
            </a:extLst>
          </p:cNvPr>
          <p:cNvSpPr txBox="1"/>
          <p:nvPr/>
        </p:nvSpPr>
        <p:spPr>
          <a:xfrm>
            <a:off x="194587" y="101013"/>
            <a:ext cx="3842290" cy="81560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</a:rPr>
              <a:t>OBJETIVO  </a:t>
            </a:r>
          </a:p>
          <a:p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Accelerator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apoya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a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empresas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(SMEs, start-ups, spin-offs 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y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pequeñas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mid-caps) para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llevar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sus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innovaciones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a mercado y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escalar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las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s-E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43D5AE79-2BE6-FDA0-350C-8CBC48A7290F}"/>
              </a:ext>
            </a:extLst>
          </p:cNvPr>
          <p:cNvSpPr txBox="1"/>
          <p:nvPr/>
        </p:nvSpPr>
        <p:spPr>
          <a:xfrm>
            <a:off x="220121" y="932229"/>
            <a:ext cx="3842294" cy="81560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</a:rPr>
              <a:t>PERFIL BENEFICIARIOS</a:t>
            </a:r>
          </a:p>
          <a:p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Start-ups y PYMEs y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pequeñas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mid-caps (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menos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de 499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empleados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),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individuos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entidades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legales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(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pretendiendo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establecer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invertir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o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reubicar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una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start-up/PYME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en</a:t>
            </a:r>
            <a:r>
              <a:rPr lang="en-US" sz="1100" dirty="0">
                <a:latin typeface="Calibri" panose="020F0502020204030204" pitchFamily="34" charset="0"/>
                <a:cs typeface="Calibri" panose="020F0502020204030204" pitchFamily="34" charset="0"/>
              </a:rPr>
              <a:t> MS </a:t>
            </a:r>
            <a:r>
              <a:rPr lang="en-US" sz="1100" dirty="0" err="1">
                <a:latin typeface="Calibri" panose="020F0502020204030204" pitchFamily="34" charset="0"/>
                <a:cs typeface="Calibri" panose="020F0502020204030204" pitchFamily="34" charset="0"/>
              </a:rPr>
              <a:t>oAC</a:t>
            </a:r>
            <a:endParaRPr lang="es-ES" sz="11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E7932E2A-1F26-DA2E-959C-D75BE89ABDEC}"/>
              </a:ext>
            </a:extLst>
          </p:cNvPr>
          <p:cNvSpPr txBox="1"/>
          <p:nvPr/>
        </p:nvSpPr>
        <p:spPr>
          <a:xfrm>
            <a:off x="5765710" y="146336"/>
            <a:ext cx="2819462" cy="1600438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70C0"/>
                </a:solidFill>
              </a:rPr>
              <a:t>1.  SOLICITUD BREVE</a:t>
            </a:r>
          </a:p>
          <a:p>
            <a:pPr algn="l"/>
            <a:r>
              <a:rPr lang="en-US" sz="1200" b="0" i="0" u="none" strike="noStrike" baseline="0" dirty="0">
                <a:latin typeface="CIDFont+F3"/>
              </a:rPr>
              <a:t>Resumen de la propuesta y </a:t>
            </a:r>
            <a:r>
              <a:rPr lang="en-US" sz="1200" b="0" i="0" u="none" strike="noStrike" baseline="0" dirty="0" err="1">
                <a:latin typeface="CIDFont+F3"/>
              </a:rPr>
              <a:t>contestación</a:t>
            </a:r>
            <a:r>
              <a:rPr lang="en-US" sz="1200" b="0" i="0" u="none" strike="noStrike" baseline="0" dirty="0">
                <a:latin typeface="CIDFont+F3"/>
              </a:rPr>
              <a:t> a </a:t>
            </a:r>
            <a:r>
              <a:rPr lang="en-US" sz="1200" b="0" i="0" u="none" strike="noStrike" baseline="0" dirty="0" err="1">
                <a:latin typeface="CIDFont+F3"/>
              </a:rPr>
              <a:t>preguntas</a:t>
            </a:r>
            <a:r>
              <a:rPr lang="en-US" sz="1200" b="0" i="0" u="none" strike="noStrike" baseline="0" dirty="0">
                <a:latin typeface="CIDFont+F3"/>
              </a:rPr>
              <a:t> </a:t>
            </a:r>
            <a:r>
              <a:rPr lang="en-US" sz="1200" b="0" i="0" u="none" strike="noStrike" baseline="0" dirty="0" err="1">
                <a:latin typeface="CIDFont+F3"/>
              </a:rPr>
              <a:t>sobre</a:t>
            </a:r>
            <a:r>
              <a:rPr lang="en-US" sz="1200" b="0" i="0" u="none" strike="noStrike" baseline="0" dirty="0">
                <a:latin typeface="CIDFont+F3"/>
              </a:rPr>
              <a:t> la </a:t>
            </a:r>
            <a:r>
              <a:rPr lang="en-US" sz="1200" b="0" i="0" u="none" strike="noStrike" baseline="0" dirty="0" err="1">
                <a:latin typeface="CIDFont+F3"/>
              </a:rPr>
              <a:t>empresa</a:t>
            </a:r>
            <a:r>
              <a:rPr lang="en-US" sz="1200" b="0" i="0" u="none" strike="noStrike" baseline="0" dirty="0">
                <a:latin typeface="CIDFont+F3"/>
              </a:rPr>
              <a:t>, </a:t>
            </a:r>
            <a:r>
              <a:rPr lang="en-US" sz="1200" b="0" i="0" u="none" strike="noStrike" baseline="0" dirty="0" err="1">
                <a:latin typeface="CIDFont+F3"/>
              </a:rPr>
              <a:t>equipo,innovación</a:t>
            </a:r>
            <a:r>
              <a:rPr lang="en-US" sz="1200" b="0" i="0" u="none" strike="noStrike" baseline="0" dirty="0">
                <a:latin typeface="CIDFont+F3"/>
              </a:rPr>
              <a:t> y mercado </a:t>
            </a:r>
            <a:r>
              <a:rPr lang="en-US" sz="1200" b="0" i="0" u="none" strike="noStrike" baseline="0" dirty="0" err="1">
                <a:latin typeface="CIDFont+F3"/>
              </a:rPr>
              <a:t>potencial</a:t>
            </a:r>
            <a:r>
              <a:rPr lang="en-US" sz="1200" dirty="0">
                <a:latin typeface="CIDFont+F3"/>
              </a:rPr>
              <a:t>.</a:t>
            </a:r>
            <a:endParaRPr lang="en-US" sz="1200" b="0" i="0" u="none" strike="noStrike" baseline="0" dirty="0">
              <a:latin typeface="CIDFont+F3"/>
            </a:endParaRPr>
          </a:p>
          <a:p>
            <a:pPr algn="l"/>
            <a:r>
              <a:rPr lang="en-US" sz="1200" dirty="0">
                <a:latin typeface="CIDFont+F3"/>
              </a:rPr>
              <a:t>P</a:t>
            </a:r>
            <a:r>
              <a:rPr lang="en-US" sz="1200" b="0" i="0" u="none" strike="noStrike" baseline="0" dirty="0">
                <a:latin typeface="CIDFont+F3"/>
              </a:rPr>
              <a:t>itch-deck de hasta 10 </a:t>
            </a:r>
            <a:r>
              <a:rPr lang="en-US" sz="1200" b="0" i="0" u="none" strike="noStrike" baseline="0" dirty="0" err="1">
                <a:latin typeface="CIDFont+F3"/>
              </a:rPr>
              <a:t>páginas</a:t>
            </a:r>
            <a:r>
              <a:rPr lang="en-US" sz="1200" b="0" i="0" u="none" strike="noStrike" baseline="0" dirty="0">
                <a:latin typeface="CIDFont+F3"/>
              </a:rPr>
              <a:t> </a:t>
            </a:r>
            <a:r>
              <a:rPr lang="en-US" sz="1200" b="0" i="0" u="none" strike="noStrike" baseline="0" dirty="0" err="1">
                <a:latin typeface="CIDFont+F3"/>
              </a:rPr>
              <a:t>en</a:t>
            </a:r>
            <a:r>
              <a:rPr lang="en-US" sz="1200" b="0" i="0" u="none" strike="noStrike" baseline="0" dirty="0">
                <a:latin typeface="CIDFont+F3"/>
              </a:rPr>
              <a:t> pdf </a:t>
            </a:r>
          </a:p>
          <a:p>
            <a:pPr algn="l"/>
            <a:r>
              <a:rPr lang="en-US" sz="1200" dirty="0">
                <a:latin typeface="CIDFont+F3"/>
              </a:rPr>
              <a:t>V</a:t>
            </a:r>
            <a:r>
              <a:rPr lang="en-US" sz="1200" b="0" i="0" u="none" strike="noStrike" baseline="0" dirty="0">
                <a:latin typeface="CIDFont+F3"/>
              </a:rPr>
              <a:t>ideo pitch de hasta 3 </a:t>
            </a:r>
            <a:r>
              <a:rPr lang="en-US" sz="1200" b="0" i="0" u="none" strike="noStrike" baseline="0" dirty="0" err="1">
                <a:latin typeface="CIDFont+F3"/>
              </a:rPr>
              <a:t>minutos</a:t>
            </a:r>
            <a:r>
              <a:rPr lang="en-US" sz="1200" b="0" i="0" u="none" strike="noStrike" baseline="0" dirty="0">
                <a:latin typeface="CIDFont+F3"/>
              </a:rPr>
              <a:t> con </a:t>
            </a:r>
            <a:r>
              <a:rPr lang="en-US" sz="1200" b="0" i="0" u="none" strike="noStrike" baseline="0" dirty="0" err="1">
                <a:latin typeface="CIDFont+F3"/>
              </a:rPr>
              <a:t>los</a:t>
            </a:r>
            <a:r>
              <a:rPr lang="en-US" sz="1200" b="0" i="0" u="none" strike="noStrike" baseline="0" dirty="0">
                <a:latin typeface="CIDFont+F3"/>
              </a:rPr>
              <a:t> </a:t>
            </a:r>
            <a:r>
              <a:rPr lang="en-US" sz="1200" b="0" i="0" u="none" strike="noStrike" baseline="0" dirty="0" err="1">
                <a:latin typeface="CIDFont+F3"/>
              </a:rPr>
              <a:t>miembros</a:t>
            </a:r>
            <a:r>
              <a:rPr lang="en-US" sz="1200" b="0" i="0" u="none" strike="noStrike" baseline="0" dirty="0">
                <a:latin typeface="CIDFont+F3"/>
              </a:rPr>
              <a:t> core del </a:t>
            </a:r>
            <a:r>
              <a:rPr lang="en-US" sz="1200" b="0" i="0" u="none" strike="noStrike" baseline="0" dirty="0" err="1">
                <a:latin typeface="CIDFont+F3"/>
              </a:rPr>
              <a:t>equipo</a:t>
            </a:r>
            <a:r>
              <a:rPr lang="en-US" sz="1200" b="0" i="0" u="none" strike="noStrike" baseline="0" dirty="0">
                <a:latin typeface="CIDFont+F3"/>
              </a:rPr>
              <a:t> (3) </a:t>
            </a:r>
            <a:r>
              <a:rPr lang="en-US" sz="1200" b="0" i="0" u="none" strike="noStrike" baseline="0" dirty="0" err="1">
                <a:latin typeface="CIDFont+F3"/>
              </a:rPr>
              <a:t>donde</a:t>
            </a:r>
            <a:r>
              <a:rPr lang="en-US" sz="1200" b="0" i="0" u="none" strike="noStrike" baseline="0" dirty="0">
                <a:latin typeface="CIDFont+F3"/>
              </a:rPr>
              <a:t> se motive la propuesta.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24C19BAE-3ED1-965D-1033-B47F5FD1C0F4}"/>
              </a:ext>
            </a:extLst>
          </p:cNvPr>
          <p:cNvSpPr txBox="1"/>
          <p:nvPr/>
        </p:nvSpPr>
        <p:spPr>
          <a:xfrm>
            <a:off x="5782898" y="1837457"/>
            <a:ext cx="2805089" cy="2046714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 </a:t>
            </a:r>
            <a:r>
              <a:rPr lang="es-ES" sz="1400" b="1" dirty="0">
                <a:solidFill>
                  <a:srgbClr val="0070C0"/>
                </a:solidFill>
              </a:rPr>
              <a:t>2. SOLICITUD LARGA</a:t>
            </a: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Plan de negocios completo e información completa sobre las finanzas y la estructura de la empresa </a:t>
            </a: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Propuesta de un conjunto de hitos del proyecto</a:t>
            </a: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Pitch-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deck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 en formato 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pdf</a:t>
            </a:r>
            <a:endParaRPr lang="es-ES" sz="1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Video de presentación de hasta tres minutos. Se puede reutilizar o actualizar el pitch-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deck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 y el video de presentación enviados con su</a:t>
            </a: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breve propuesta</a:t>
            </a: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6BF327FE-90C0-539B-9285-0A76A09E1313}"/>
              </a:ext>
            </a:extLst>
          </p:cNvPr>
          <p:cNvSpPr txBox="1"/>
          <p:nvPr/>
        </p:nvSpPr>
        <p:spPr>
          <a:xfrm>
            <a:off x="5782898" y="3930933"/>
            <a:ext cx="2819462" cy="815608"/>
          </a:xfrm>
          <a:prstGeom prst="rect">
            <a:avLst/>
          </a:prstGeom>
          <a:noFill/>
          <a:ln w="19050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70C0"/>
                </a:solidFill>
              </a:rPr>
              <a:t>3. ENTREVISTA</a:t>
            </a: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GO o NO GO y 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SoE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, NO GO sin 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SoE</a:t>
            </a:r>
            <a:endParaRPr lang="es-ES" sz="1100" dirty="0">
              <a:latin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Mismos criterios de evaluación que la Propuesta Larga</a:t>
            </a:r>
          </a:p>
        </p:txBody>
      </p:sp>
      <p:cxnSp>
        <p:nvCxnSpPr>
          <p:cNvPr id="15" name="Conector recto 14">
            <a:extLst>
              <a:ext uri="{FF2B5EF4-FFF2-40B4-BE49-F238E27FC236}">
                <a16:creationId xmlns:a16="http://schemas.microsoft.com/office/drawing/2014/main" id="{19432D27-81E4-E5F7-51B8-6F9755EF3461}"/>
              </a:ext>
            </a:extLst>
          </p:cNvPr>
          <p:cNvCxnSpPr>
            <a:cxnSpLocks/>
            <a:stCxn id="4" idx="2"/>
          </p:cNvCxnSpPr>
          <p:nvPr/>
        </p:nvCxnSpPr>
        <p:spPr>
          <a:xfrm flipH="1">
            <a:off x="2115729" y="916621"/>
            <a:ext cx="3" cy="2769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97A136C1-93B1-9049-7E5D-CC6FCC7EC49A}"/>
              </a:ext>
            </a:extLst>
          </p:cNvPr>
          <p:cNvCxnSpPr>
            <a:cxnSpLocks/>
          </p:cNvCxnSpPr>
          <p:nvPr/>
        </p:nvCxnSpPr>
        <p:spPr>
          <a:xfrm>
            <a:off x="4114800" y="359818"/>
            <a:ext cx="23985" cy="3295051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uadroTexto 22">
            <a:extLst>
              <a:ext uri="{FF2B5EF4-FFF2-40B4-BE49-F238E27FC236}">
                <a16:creationId xmlns:a16="http://schemas.microsoft.com/office/drawing/2014/main" id="{1AFB8EE3-1FD7-4D54-2AC5-9956FAC9F755}"/>
              </a:ext>
            </a:extLst>
          </p:cNvPr>
          <p:cNvSpPr txBox="1"/>
          <p:nvPr/>
        </p:nvSpPr>
        <p:spPr>
          <a:xfrm>
            <a:off x="4176225" y="38328"/>
            <a:ext cx="1486493" cy="4770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1100" dirty="0">
                <a:solidFill>
                  <a:schemeClr val="bg2">
                    <a:lumMod val="25000"/>
                  </a:schemeClr>
                </a:solidFill>
              </a:rPr>
              <a:t>Presupuesto total:</a:t>
            </a:r>
          </a:p>
          <a:p>
            <a:pPr algn="ctr"/>
            <a:r>
              <a:rPr lang="en-US" sz="1400" b="1" dirty="0">
                <a:solidFill>
                  <a:schemeClr val="bg2">
                    <a:lumMod val="25000"/>
                  </a:schemeClr>
                </a:solidFill>
              </a:rPr>
              <a:t>634 M€</a:t>
            </a:r>
            <a:endParaRPr lang="es-ES" sz="1400" b="1" dirty="0">
              <a:solidFill>
                <a:schemeClr val="bg2">
                  <a:lumMod val="25000"/>
                </a:schemeClr>
              </a:solidFill>
            </a:endParaRPr>
          </a:p>
        </p:txBody>
      </p:sp>
      <p:cxnSp>
        <p:nvCxnSpPr>
          <p:cNvPr id="26" name="Conector recto 25">
            <a:extLst>
              <a:ext uri="{FF2B5EF4-FFF2-40B4-BE49-F238E27FC236}">
                <a16:creationId xmlns:a16="http://schemas.microsoft.com/office/drawing/2014/main" id="{E2DD6D2C-CE73-AECA-DC68-4D7D8D1DD944}"/>
              </a:ext>
            </a:extLst>
          </p:cNvPr>
          <p:cNvCxnSpPr>
            <a:cxnSpLocks/>
          </p:cNvCxnSpPr>
          <p:nvPr/>
        </p:nvCxnSpPr>
        <p:spPr>
          <a:xfrm>
            <a:off x="5688256" y="145295"/>
            <a:ext cx="52150" cy="4310468"/>
          </a:xfrm>
          <a:prstGeom prst="line">
            <a:avLst/>
          </a:prstGeom>
          <a:ln w="158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CuadroTexto 26">
            <a:extLst>
              <a:ext uri="{FF2B5EF4-FFF2-40B4-BE49-F238E27FC236}">
                <a16:creationId xmlns:a16="http://schemas.microsoft.com/office/drawing/2014/main" id="{449AB305-9FC0-801B-4A7D-F5F09586BF18}"/>
              </a:ext>
            </a:extLst>
          </p:cNvPr>
          <p:cNvSpPr txBox="1"/>
          <p:nvPr/>
        </p:nvSpPr>
        <p:spPr>
          <a:xfrm>
            <a:off x="4224982" y="614756"/>
            <a:ext cx="1459446" cy="769441"/>
          </a:xfrm>
          <a:prstGeom prst="rect">
            <a:avLst/>
          </a:prstGeom>
          <a:noFill/>
          <a:ln w="9525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rgbClr val="C21212"/>
                </a:solidFill>
              </a:rPr>
              <a:t>1.  Solicitud breve</a:t>
            </a:r>
          </a:p>
          <a:p>
            <a:pPr algn="ctr"/>
            <a:r>
              <a:rPr lang="es-ES" sz="1100" dirty="0"/>
              <a:t>Siempre abierta</a:t>
            </a:r>
          </a:p>
          <a:p>
            <a:pPr algn="ctr"/>
            <a:r>
              <a:rPr lang="es-ES" sz="1100" b="1" dirty="0"/>
              <a:t>Respuesta</a:t>
            </a:r>
            <a:r>
              <a:rPr lang="es-ES" sz="1100" dirty="0"/>
              <a:t>: 4- 6 semanas</a:t>
            </a:r>
          </a:p>
        </p:txBody>
      </p: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02B4183-7B01-D7FC-96E0-E7EE16606EED}"/>
              </a:ext>
            </a:extLst>
          </p:cNvPr>
          <p:cNvSpPr txBox="1"/>
          <p:nvPr/>
        </p:nvSpPr>
        <p:spPr>
          <a:xfrm>
            <a:off x="4176146" y="4004722"/>
            <a:ext cx="1486494" cy="2462213"/>
          </a:xfrm>
          <a:prstGeom prst="rect">
            <a:avLst/>
          </a:prstGeom>
          <a:noFill/>
          <a:ln>
            <a:solidFill>
              <a:srgbClr val="C21212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1100" b="1" dirty="0" err="1">
                <a:solidFill>
                  <a:srgbClr val="0070C0"/>
                </a:solidFill>
              </a:rPr>
              <a:t>Limites</a:t>
            </a:r>
            <a:r>
              <a:rPr lang="en-US" sz="1100" b="1" dirty="0">
                <a:solidFill>
                  <a:srgbClr val="0070C0"/>
                </a:solidFill>
              </a:rPr>
              <a:t> a la </a:t>
            </a:r>
            <a:r>
              <a:rPr lang="en-US" sz="1100" b="1" dirty="0" err="1">
                <a:solidFill>
                  <a:srgbClr val="0070C0"/>
                </a:solidFill>
              </a:rPr>
              <a:t>Solicitud</a:t>
            </a:r>
            <a:endParaRPr lang="en-US" sz="1100" b="1" dirty="0">
              <a:solidFill>
                <a:srgbClr val="0070C0"/>
              </a:solidFill>
            </a:endParaRPr>
          </a:p>
          <a:p>
            <a:r>
              <a:rPr lang="es-ES" sz="1100" dirty="0"/>
              <a:t>Después de </a:t>
            </a:r>
            <a:r>
              <a:rPr lang="es-ES" sz="1100" b="1" dirty="0"/>
              <a:t>tres presentaciones fallidas </a:t>
            </a:r>
            <a:r>
              <a:rPr lang="es-ES" sz="1100" dirty="0"/>
              <a:t>de la misma propuesta o propuesta mejorada de la misma</a:t>
            </a:r>
          </a:p>
          <a:p>
            <a:r>
              <a:rPr lang="es-ES" sz="1100" dirty="0"/>
              <a:t>entidad jurídica en cualquier</a:t>
            </a:r>
          </a:p>
          <a:p>
            <a:r>
              <a:rPr lang="es-ES" sz="1100" dirty="0"/>
              <a:t>etapa del proceso no se  podrá volver a presentar una solicitud al Acelerador en el </a:t>
            </a:r>
          </a:p>
          <a:p>
            <a:r>
              <a:rPr lang="es-ES" sz="1100" dirty="0"/>
              <a:t>Programa Marco Horizonte Europa</a:t>
            </a: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1E4EDDE4-EA57-CAB1-A6E7-D6AABC6E7048}"/>
              </a:ext>
            </a:extLst>
          </p:cNvPr>
          <p:cNvSpPr txBox="1"/>
          <p:nvPr/>
        </p:nvSpPr>
        <p:spPr>
          <a:xfrm>
            <a:off x="4190520" y="1483571"/>
            <a:ext cx="1459446" cy="1107996"/>
          </a:xfrm>
          <a:prstGeom prst="rect">
            <a:avLst/>
          </a:prstGeom>
          <a:noFill/>
          <a:ln w="9525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rgbClr val="C21212"/>
                </a:solidFill>
              </a:rPr>
              <a:t>2. Solicitud completa</a:t>
            </a:r>
          </a:p>
          <a:p>
            <a:pPr algn="ctr"/>
            <a:r>
              <a:rPr lang="es-ES" sz="1100" dirty="0"/>
              <a:t>fechas límite:</a:t>
            </a:r>
          </a:p>
          <a:p>
            <a:pPr algn="ctr"/>
            <a:r>
              <a:rPr lang="es-ES" sz="1100" dirty="0"/>
              <a:t>12 de marzo de 2025</a:t>
            </a:r>
          </a:p>
          <a:p>
            <a:pPr algn="ctr"/>
            <a:r>
              <a:rPr lang="es-ES" sz="1100" dirty="0"/>
              <a:t>1 de octubre de 2025</a:t>
            </a:r>
          </a:p>
          <a:p>
            <a:pPr algn="ctr"/>
            <a:r>
              <a:rPr lang="es-ES" sz="1100" b="1" dirty="0"/>
              <a:t>Respuesta: 8-9 semanas</a:t>
            </a:r>
            <a:endParaRPr lang="es-ES" sz="1400" b="1" dirty="0"/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BD3348DE-4453-D36E-B853-16624B3ED822}"/>
              </a:ext>
            </a:extLst>
          </p:cNvPr>
          <p:cNvSpPr txBox="1"/>
          <p:nvPr/>
        </p:nvSpPr>
        <p:spPr>
          <a:xfrm>
            <a:off x="4192325" y="2638271"/>
            <a:ext cx="1459446" cy="1292662"/>
          </a:xfrm>
          <a:prstGeom prst="rect">
            <a:avLst/>
          </a:prstGeom>
          <a:noFill/>
          <a:ln w="9525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marL="228600" indent="-228600" algn="ctr">
              <a:buAutoNum type="arabicPeriod" startAt="3"/>
            </a:pPr>
            <a:r>
              <a:rPr lang="en-US" sz="1200" b="1" dirty="0" err="1">
                <a:solidFill>
                  <a:srgbClr val="C21212"/>
                </a:solidFill>
              </a:rPr>
              <a:t>Entrevista</a:t>
            </a:r>
            <a:endParaRPr lang="en-US" sz="1200" b="1" dirty="0">
              <a:solidFill>
                <a:srgbClr val="C21212"/>
              </a:solidFill>
            </a:endParaRPr>
          </a:p>
          <a:p>
            <a:pPr algn="l"/>
            <a:r>
              <a:rPr lang="en-US" sz="1100" dirty="0">
                <a:latin typeface="CIDFont+F3"/>
              </a:rPr>
              <a:t>4- 5 Semanas </a:t>
            </a:r>
            <a:r>
              <a:rPr lang="en-US" sz="1100" dirty="0" err="1">
                <a:latin typeface="CIDFont+F3"/>
              </a:rPr>
              <a:t>después</a:t>
            </a:r>
            <a:r>
              <a:rPr lang="en-US" sz="1100" dirty="0">
                <a:latin typeface="CIDFont+F3"/>
              </a:rPr>
              <a:t> de ser </a:t>
            </a:r>
            <a:r>
              <a:rPr lang="en-US" sz="1100" dirty="0" err="1">
                <a:latin typeface="CIDFont+F3"/>
              </a:rPr>
              <a:t>informados</a:t>
            </a:r>
            <a:r>
              <a:rPr lang="en-US" sz="1100" dirty="0">
                <a:latin typeface="CIDFont+F3"/>
              </a:rPr>
              <a:t> del </a:t>
            </a:r>
            <a:r>
              <a:rPr lang="en-US" sz="1100" dirty="0" err="1">
                <a:latin typeface="CIDFont+F3"/>
              </a:rPr>
              <a:t>resultado</a:t>
            </a:r>
            <a:r>
              <a:rPr lang="en-US" sz="1100" dirty="0">
                <a:latin typeface="CIDFont+F3"/>
              </a:rPr>
              <a:t> de la propuesta </a:t>
            </a:r>
            <a:r>
              <a:rPr lang="en-US" sz="1100" dirty="0" err="1">
                <a:latin typeface="CIDFont+F3"/>
              </a:rPr>
              <a:t>larga</a:t>
            </a:r>
            <a:endParaRPr lang="en-US" sz="1100" dirty="0">
              <a:latin typeface="CIDFont+F3"/>
            </a:endParaRPr>
          </a:p>
          <a:p>
            <a:pPr algn="l"/>
            <a:r>
              <a:rPr lang="en-US" sz="1100" b="1" dirty="0">
                <a:latin typeface="CIDFont+F3"/>
              </a:rPr>
              <a:t>Respuesta: </a:t>
            </a:r>
            <a:r>
              <a:rPr lang="en-US" sz="1100" dirty="0">
                <a:latin typeface="CIDFont+F3"/>
              </a:rPr>
              <a:t>2 – 3 </a:t>
            </a:r>
            <a:r>
              <a:rPr lang="en-US" sz="1100" dirty="0" err="1">
                <a:latin typeface="CIDFont+F3"/>
              </a:rPr>
              <a:t>semanas</a:t>
            </a:r>
            <a:r>
              <a:rPr lang="en-US" sz="1100" dirty="0">
                <a:latin typeface="CIDFont+F3"/>
              </a:rPr>
              <a:t> </a:t>
            </a:r>
            <a:r>
              <a:rPr lang="en-US" sz="1100" dirty="0" err="1">
                <a:latin typeface="CIDFont+F3"/>
              </a:rPr>
              <a:t>después</a:t>
            </a:r>
            <a:endParaRPr lang="es-ES" sz="1100" dirty="0"/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C9BCE9FD-A606-84D7-AD59-0EDC88473AC2}"/>
              </a:ext>
            </a:extLst>
          </p:cNvPr>
          <p:cNvSpPr txBox="1"/>
          <p:nvPr/>
        </p:nvSpPr>
        <p:spPr>
          <a:xfrm>
            <a:off x="9120197" y="145295"/>
            <a:ext cx="2928448" cy="1862048"/>
          </a:xfrm>
          <a:prstGeom prst="rect">
            <a:avLst/>
          </a:prstGeom>
          <a:noFill/>
          <a:ln w="12700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C21212"/>
                </a:solidFill>
              </a:rPr>
              <a:t>4 </a:t>
            </a:r>
            <a:r>
              <a:rPr lang="es-ES" sz="1200" dirty="0">
                <a:latin typeface="CIDFont+F3"/>
              </a:rPr>
              <a:t>evaluadores de la tecnología/mercado</a:t>
            </a:r>
          </a:p>
          <a:p>
            <a:pPr algn="ctr"/>
            <a:r>
              <a:rPr lang="es-ES" sz="1200" dirty="0">
                <a:latin typeface="CIDFont+F3"/>
              </a:rPr>
              <a:t>3 GO: APROBADA – LONG PROPOSAL</a:t>
            </a:r>
          </a:p>
          <a:p>
            <a:pPr algn="ctr"/>
            <a:r>
              <a:rPr lang="es-ES" sz="1200" dirty="0">
                <a:latin typeface="CIDFont+F3"/>
              </a:rPr>
              <a:t>2 NO GO: NO APROBADA- RESUBMISIÓN</a:t>
            </a:r>
          </a:p>
          <a:p>
            <a:r>
              <a:rPr lang="es-ES" sz="1100" b="1" i="0" u="none" strike="noStrike" baseline="0" dirty="0">
                <a:latin typeface="CIDFont+F6"/>
              </a:rPr>
              <a:t>EXCELENCIA</a:t>
            </a:r>
            <a:r>
              <a:rPr lang="es-ES" sz="1100" b="0" i="0" u="none" strike="noStrike" baseline="0" dirty="0">
                <a:latin typeface="CIDFont+F6"/>
              </a:rPr>
              <a:t>: Novedad y carácter </a:t>
            </a:r>
            <a:r>
              <a:rPr lang="es-ES" sz="1100" dirty="0">
                <a:latin typeface="CIDFont+F6"/>
              </a:rPr>
              <a:t>disruptivo </a:t>
            </a:r>
            <a:r>
              <a:rPr lang="es-ES" sz="1100" b="0" i="0" u="none" strike="noStrike" baseline="0" dirty="0">
                <a:latin typeface="CIDFont+F6"/>
              </a:rPr>
              <a:t>de la </a:t>
            </a:r>
            <a:r>
              <a:rPr lang="es-ES" sz="1100" b="0" i="0" u="none" strike="noStrike" baseline="0" dirty="0" err="1">
                <a:latin typeface="CIDFont+F6"/>
              </a:rPr>
              <a:t>innovación,Technology</a:t>
            </a:r>
            <a:r>
              <a:rPr lang="es-ES" sz="1100" b="0" i="0" u="none" strike="noStrike" baseline="0" dirty="0">
                <a:latin typeface="CIDFont+F6"/>
              </a:rPr>
              <a:t> </a:t>
            </a:r>
            <a:r>
              <a:rPr lang="es-ES" sz="1100" b="0" i="0" u="none" strike="noStrike" baseline="0" dirty="0" err="1">
                <a:latin typeface="CIDFont+F6"/>
              </a:rPr>
              <a:t>readiness</a:t>
            </a:r>
            <a:r>
              <a:rPr lang="es-ES" sz="1100" b="0" i="0" u="none" strike="noStrike" baseline="0" dirty="0">
                <a:latin typeface="CIDFont+F6"/>
              </a:rPr>
              <a:t> </a:t>
            </a:r>
            <a:r>
              <a:rPr lang="es-ES" sz="1100" b="0" i="0" u="none" strike="noStrike" baseline="0" dirty="0" err="1">
                <a:latin typeface="CIDFont+F6"/>
              </a:rPr>
              <a:t>level</a:t>
            </a:r>
            <a:r>
              <a:rPr lang="es-ES" sz="1100" b="0" i="0" u="none" strike="noStrike" baseline="0" dirty="0">
                <a:latin typeface="CIDFont+F6"/>
              </a:rPr>
              <a:t>, Timing</a:t>
            </a:r>
          </a:p>
          <a:p>
            <a:r>
              <a:rPr lang="es-ES" sz="1100" b="1" dirty="0">
                <a:latin typeface="CIDFont+F6"/>
              </a:rPr>
              <a:t>IMPACTO</a:t>
            </a:r>
            <a:r>
              <a:rPr lang="es-ES" sz="1100" dirty="0">
                <a:latin typeface="CIDFont+F6"/>
              </a:rPr>
              <a:t>: Competitividad, Demanda, Desarrollo de Mercado,  Impacto Global</a:t>
            </a:r>
          </a:p>
          <a:p>
            <a:r>
              <a:rPr lang="es-ES" sz="1100" b="1" i="0" u="none" strike="noStrike" baseline="0" dirty="0">
                <a:latin typeface="CIDFont+F6"/>
              </a:rPr>
              <a:t>RIESGO E IMPLEMENTACIÓN</a:t>
            </a:r>
            <a:r>
              <a:rPr lang="es-ES" sz="1100" b="0" i="0" u="none" strike="noStrike" baseline="0" dirty="0">
                <a:latin typeface="CIDFont+F6"/>
              </a:rPr>
              <a:t>: Equipo, resolución de riesgos</a:t>
            </a:r>
            <a:endParaRPr lang="es-ES" sz="1100" dirty="0">
              <a:latin typeface="CIDFont+F3"/>
            </a:endParaRPr>
          </a:p>
        </p:txBody>
      </p:sp>
      <p:sp>
        <p:nvSpPr>
          <p:cNvPr id="40" name="CuadroTexto 39">
            <a:extLst>
              <a:ext uri="{FF2B5EF4-FFF2-40B4-BE49-F238E27FC236}">
                <a16:creationId xmlns:a16="http://schemas.microsoft.com/office/drawing/2014/main" id="{376692C3-24D5-60F8-CBDC-44F3DBD30EFF}"/>
              </a:ext>
            </a:extLst>
          </p:cNvPr>
          <p:cNvSpPr txBox="1"/>
          <p:nvPr/>
        </p:nvSpPr>
        <p:spPr>
          <a:xfrm>
            <a:off x="192459" y="4271824"/>
            <a:ext cx="3842293" cy="2800767"/>
          </a:xfrm>
          <a:prstGeom prst="rect">
            <a:avLst/>
          </a:prstGeom>
          <a:noFill/>
          <a:ln w="19050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r>
              <a:rPr lang="es-ES" sz="1100" dirty="0">
                <a:solidFill>
                  <a:srgbClr val="C21212"/>
                </a:solidFill>
              </a:rPr>
              <a:t>a) Componente de subvención únicamente Subvención únicamente que adoptará la forma de una suma global</a:t>
            </a:r>
            <a:r>
              <a:rPr lang="es-ES" sz="1100" b="1" dirty="0"/>
              <a:t>: importe máximo de la subvención 2,5 M€</a:t>
            </a:r>
          </a:p>
          <a:p>
            <a:r>
              <a:rPr lang="es-ES" sz="1100" dirty="0">
                <a:solidFill>
                  <a:srgbClr val="C21212"/>
                </a:solidFill>
              </a:rPr>
              <a:t>b) Apoyo financiero combinado que se compone de:</a:t>
            </a:r>
          </a:p>
          <a:p>
            <a:r>
              <a:rPr lang="es-ES" sz="1100" dirty="0"/>
              <a:t>1. Un componente de inversión, normalmente en forma de capital directo o </a:t>
            </a:r>
            <a:r>
              <a:rPr lang="es-ES" sz="1100" dirty="0" err="1"/>
              <a:t>cuasicapital</a:t>
            </a:r>
            <a:r>
              <a:rPr lang="es-ES" sz="1100" dirty="0"/>
              <a:t>, como préstamos convertibles: </a:t>
            </a:r>
            <a:r>
              <a:rPr lang="es-ES" sz="1100" b="1" dirty="0"/>
              <a:t>mínimo 0,5 M€ y máximo 10 M€</a:t>
            </a:r>
          </a:p>
          <a:p>
            <a:r>
              <a:rPr lang="es-ES" sz="1100" dirty="0"/>
              <a:t>2. Un componente de subvención, que adoptará la forma de una suma global: </a:t>
            </a:r>
            <a:r>
              <a:rPr lang="es-ES" sz="1100" b="1" dirty="0"/>
              <a:t>2,5 M€</a:t>
            </a:r>
          </a:p>
          <a:p>
            <a:r>
              <a:rPr lang="es-ES" sz="1100" dirty="0">
                <a:solidFill>
                  <a:srgbClr val="C21212"/>
                </a:solidFill>
              </a:rPr>
              <a:t>c) Componente de inversión únicamente (solo capital), normalmente en forma de capital directo o </a:t>
            </a:r>
            <a:r>
              <a:rPr lang="es-ES" sz="1100" dirty="0" err="1">
                <a:solidFill>
                  <a:srgbClr val="C21212"/>
                </a:solidFill>
              </a:rPr>
              <a:t>cuasicapital</a:t>
            </a:r>
            <a:r>
              <a:rPr lang="es-ES" sz="1100" dirty="0">
                <a:solidFill>
                  <a:srgbClr val="C21212"/>
                </a:solidFill>
              </a:rPr>
              <a:t>, como préstamos convertibles a través de un acuerdo de inversión: </a:t>
            </a:r>
            <a:r>
              <a:rPr lang="es-ES" sz="1100" b="1" dirty="0"/>
              <a:t>mínimo 0,5 M€ y máximo 10 M€</a:t>
            </a:r>
          </a:p>
          <a:p>
            <a:r>
              <a:rPr lang="es-ES" sz="1100" i="1" dirty="0"/>
              <a:t>*Todas las propuestas seleccionadas recibirán, además de financiación, acceso personalizado a una amplia gama de servicios de aceleración empresarial</a:t>
            </a:r>
            <a:endParaRPr lang="es-ES" sz="1400" i="1" dirty="0"/>
          </a:p>
        </p:txBody>
      </p:sp>
      <p:sp>
        <p:nvSpPr>
          <p:cNvPr id="47" name="CuadroTexto 46">
            <a:extLst>
              <a:ext uri="{FF2B5EF4-FFF2-40B4-BE49-F238E27FC236}">
                <a16:creationId xmlns:a16="http://schemas.microsoft.com/office/drawing/2014/main" id="{1C47FEFF-A278-0C69-1ED6-637F906F7AB6}"/>
              </a:ext>
            </a:extLst>
          </p:cNvPr>
          <p:cNvSpPr txBox="1"/>
          <p:nvPr/>
        </p:nvSpPr>
        <p:spPr>
          <a:xfrm>
            <a:off x="5782898" y="4767179"/>
            <a:ext cx="3029589" cy="3016210"/>
          </a:xfrm>
          <a:prstGeom prst="rect">
            <a:avLst/>
          </a:prstGeom>
          <a:noFill/>
          <a:ln w="12700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C21212"/>
                </a:solidFill>
              </a:rPr>
              <a:t>Modalidades EIC Accelerator</a:t>
            </a:r>
          </a:p>
          <a:p>
            <a:r>
              <a:rPr lang="es-ES" sz="1100" dirty="0">
                <a:solidFill>
                  <a:srgbClr val="C21212"/>
                </a:solidFill>
              </a:rPr>
              <a:t>1. EIC  Accelerator ABIERTA: </a:t>
            </a:r>
            <a:r>
              <a:rPr lang="es-ES" sz="1100" b="1" dirty="0"/>
              <a:t>384 M€</a:t>
            </a:r>
          </a:p>
          <a:p>
            <a:r>
              <a:rPr lang="es-ES" sz="1100" dirty="0">
                <a:solidFill>
                  <a:srgbClr val="C21212"/>
                </a:solidFill>
              </a:rPr>
              <a:t>2. EIC Accelerator CHALLENGES</a:t>
            </a:r>
            <a:r>
              <a:rPr lang="es-ES" sz="1100" b="1" dirty="0"/>
              <a:t>: 250 M€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/>
              <a:t>Aceleración del desarrollo de materiales avanzados y ampliación a lo largo de la cadena de valor: </a:t>
            </a:r>
            <a:r>
              <a:rPr lang="es-ES" sz="1100" b="1" dirty="0"/>
              <a:t>50 M€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/>
              <a:t>Sistemas de producción de alimentos y piensos de bajas emisiones impulsados ​​por la biotecnología: </a:t>
            </a:r>
            <a:r>
              <a:rPr lang="es-ES" sz="1100" b="1" dirty="0"/>
              <a:t>50 M€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/>
              <a:t>Servicios y operaciones espaciales innovadores, robótica y tecnologías basadas en el espacio para una infraestructura espacial resiliente de la UE: </a:t>
            </a:r>
            <a:r>
              <a:rPr lang="es-ES" sz="1100" b="1" dirty="0"/>
              <a:t>50 M€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/>
              <a:t>GenAI4EU: Creación de campeones europeos en IA generativa: </a:t>
            </a:r>
            <a:r>
              <a:rPr lang="es-ES" sz="1100" b="1" dirty="0"/>
              <a:t>50 M€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s-ES" sz="1100" dirty="0"/>
              <a:t>Innovaciones revolucionarias para la movilidad del futuro: </a:t>
            </a:r>
            <a:r>
              <a:rPr lang="es-ES" sz="1100" b="1" dirty="0"/>
              <a:t>50 M€</a:t>
            </a:r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7D2E7247-9BCF-E837-F393-6F06BE44A9B4}"/>
              </a:ext>
            </a:extLst>
          </p:cNvPr>
          <p:cNvSpPr txBox="1"/>
          <p:nvPr/>
        </p:nvSpPr>
        <p:spPr>
          <a:xfrm>
            <a:off x="4258895" y="391065"/>
            <a:ext cx="1348956" cy="2616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100" dirty="0">
                <a:solidFill>
                  <a:srgbClr val="0070C0"/>
                </a:solidFill>
              </a:rPr>
              <a:t>FASES DE SOLICITUD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09271CFF-CB33-C1F7-61D1-D565B967C1F6}"/>
              </a:ext>
            </a:extLst>
          </p:cNvPr>
          <p:cNvSpPr txBox="1"/>
          <p:nvPr/>
        </p:nvSpPr>
        <p:spPr>
          <a:xfrm>
            <a:off x="247783" y="1763445"/>
            <a:ext cx="3735892" cy="2508379"/>
          </a:xfrm>
          <a:prstGeom prst="rect">
            <a:avLst/>
          </a:prstGeom>
          <a:noFill/>
          <a:ln w="19050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1.</a:t>
            </a:r>
            <a:r>
              <a:rPr lang="es-ES" sz="1100" dirty="0"/>
              <a:t> Empresas con tecnología, producto, servicio o modalidad de negocio innovadora de alto impacto ("</a:t>
            </a:r>
            <a:r>
              <a:rPr lang="es-ES" sz="1100" b="1" dirty="0" err="1">
                <a:solidFill>
                  <a:srgbClr val="C21212"/>
                </a:solidFill>
              </a:rPr>
              <a:t>deep</a:t>
            </a:r>
            <a:r>
              <a:rPr lang="es-ES" sz="1100" b="1" dirty="0">
                <a:solidFill>
                  <a:srgbClr val="C21212"/>
                </a:solidFill>
              </a:rPr>
              <a:t> </a:t>
            </a:r>
            <a:r>
              <a:rPr lang="es-ES" sz="1100" b="1" dirty="0" err="1">
                <a:solidFill>
                  <a:srgbClr val="C21212"/>
                </a:solidFill>
              </a:rPr>
              <a:t>tech</a:t>
            </a:r>
            <a:r>
              <a:rPr lang="es-ES" sz="1100" dirty="0"/>
              <a:t>") que podrían crear nuevos mercados o alterar los existentes en Europa e incluso en todo el mundo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s-ES" sz="1100" dirty="0"/>
              <a:t>2.Pequeñas y medianas empresas (PYME) con la ambición y el compromiso de </a:t>
            </a:r>
            <a:r>
              <a:rPr lang="es-ES" sz="1100" b="1" dirty="0">
                <a:solidFill>
                  <a:srgbClr val="C21212"/>
                </a:solidFill>
              </a:rPr>
              <a:t>crecer</a:t>
            </a:r>
          </a:p>
          <a:p>
            <a:r>
              <a:rPr lang="es-ES" sz="1100" dirty="0"/>
              <a:t>3.Empresas que </a:t>
            </a:r>
            <a:r>
              <a:rPr lang="es-ES" sz="1100" b="1" dirty="0">
                <a:solidFill>
                  <a:srgbClr val="C21212"/>
                </a:solidFill>
              </a:rPr>
              <a:t>buscan financiación sustancial </a:t>
            </a:r>
            <a:r>
              <a:rPr lang="es-ES" sz="1100" dirty="0"/>
              <a:t>pero los riesgos involucrados son demasiado altos para que los inversores privados inviertan por sí solos la cantidad total necesaria</a:t>
            </a:r>
          </a:p>
          <a:p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4.Se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enfocan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en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innovaciones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basadas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en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descubrimientos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cientificos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o 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technological breakthroughs (’deep tech’) que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necesitan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financiación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significante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durante</a:t>
            </a:r>
            <a:r>
              <a:rPr lang="en-US" sz="1100" dirty="0">
                <a:effectLst/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un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marco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temporal largo antes de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generar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 </a:t>
            </a:r>
            <a:r>
              <a:rPr lang="en-US" sz="1100" dirty="0" err="1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beneficios</a:t>
            </a:r>
            <a:r>
              <a:rPr lang="en-US" sz="1100" dirty="0">
                <a:latin typeface="Calibri" panose="020F0502020204030204" pitchFamily="34" charset="0"/>
                <a:ea typeface="Arial" panose="020B0604020202020204" pitchFamily="34" charset="0"/>
                <a:cs typeface="Calibri" panose="020F0502020204030204" pitchFamily="34" charset="0"/>
              </a:rPr>
              <a:t>.</a:t>
            </a:r>
            <a:endParaRPr lang="es-ES" sz="1100" dirty="0">
              <a:effectLst/>
              <a:latin typeface="Calibri" panose="020F0502020204030204" pitchFamily="34" charset="0"/>
              <a:ea typeface="Arial" panose="020B060402020202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FD0D5373-3E56-2C66-B2B8-0B9FE85A32D4}"/>
              </a:ext>
            </a:extLst>
          </p:cNvPr>
          <p:cNvSpPr txBox="1"/>
          <p:nvPr/>
        </p:nvSpPr>
        <p:spPr>
          <a:xfrm>
            <a:off x="9120197" y="2103882"/>
            <a:ext cx="2928448" cy="3616375"/>
          </a:xfrm>
          <a:prstGeom prst="rect">
            <a:avLst/>
          </a:prstGeom>
          <a:noFill/>
          <a:ln w="12700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b="1" dirty="0">
                <a:solidFill>
                  <a:srgbClr val="C21212"/>
                </a:solidFill>
              </a:rPr>
              <a:t>3 </a:t>
            </a:r>
            <a:r>
              <a:rPr lang="es-ES" sz="1200" dirty="0">
                <a:latin typeface="CIDFont+F3"/>
              </a:rPr>
              <a:t>evaluadores de la tecnología/mercado</a:t>
            </a:r>
          </a:p>
          <a:p>
            <a:pPr algn="ctr"/>
            <a:r>
              <a:rPr lang="es-ES" sz="1200" dirty="0">
                <a:latin typeface="CIDFont+F3"/>
              </a:rPr>
              <a:t>3 GO: APROBADA – ENTREVISTA</a:t>
            </a:r>
          </a:p>
          <a:p>
            <a:pPr algn="ctr"/>
            <a:r>
              <a:rPr lang="es-ES" sz="1200" dirty="0">
                <a:latin typeface="CIDFont+F3"/>
              </a:rPr>
              <a:t>2 GO – CONSENSUS MEETING- 3 GO- ENTREVISTA</a:t>
            </a:r>
          </a:p>
          <a:p>
            <a:pPr algn="ctr"/>
            <a:r>
              <a:rPr lang="es-ES" sz="1200" dirty="0">
                <a:latin typeface="CIDFont+F3"/>
              </a:rPr>
              <a:t>2 OR 3 NO GO- RESUBMISIÓN Y SELLO DE EXCELENCIA (</a:t>
            </a:r>
            <a:r>
              <a:rPr lang="es-ES" sz="1200" dirty="0" err="1">
                <a:latin typeface="CIDFont+F3"/>
              </a:rPr>
              <a:t>SoE</a:t>
            </a:r>
            <a:r>
              <a:rPr lang="es-ES" sz="1200" dirty="0">
                <a:latin typeface="CIDFont+F3"/>
              </a:rPr>
              <a:t>) con acceso a Servicios de Aceleración</a:t>
            </a:r>
          </a:p>
          <a:p>
            <a:r>
              <a:rPr lang="es-ES" sz="1100" b="1" dirty="0">
                <a:latin typeface="Calibri" panose="020F0502020204030204" pitchFamily="34" charset="0"/>
                <a:cs typeface="Arial" panose="020B0604020202020204" pitchFamily="34" charset="0"/>
              </a:rPr>
              <a:t>EXCELENCIA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: Novedad y carácter disruptivo de la 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innovación,Viabilidad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 tecnológica, Estrategia IPR, Timing</a:t>
            </a:r>
          </a:p>
          <a:p>
            <a:r>
              <a:rPr lang="es-ES" sz="1100" b="1" dirty="0">
                <a:latin typeface="Calibri" panose="020F0502020204030204" pitchFamily="34" charset="0"/>
                <a:cs typeface="Arial" panose="020B0604020202020204" pitchFamily="34" charset="0"/>
              </a:rPr>
              <a:t>IMPACTO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: Demanda, Desarrollo de Mercado, Estrategia Comercial, Potencial </a:t>
            </a:r>
            <a:r>
              <a:rPr lang="es-ES" sz="1100" dirty="0" err="1">
                <a:latin typeface="Calibri" panose="020F0502020204030204" pitchFamily="34" charset="0"/>
                <a:cs typeface="Arial" panose="020B0604020202020204" pitchFamily="34" charset="0"/>
              </a:rPr>
              <a:t>Escalado;Impacto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 Global</a:t>
            </a:r>
          </a:p>
          <a:p>
            <a:r>
              <a:rPr lang="es-ES" sz="1100" b="1" dirty="0">
                <a:latin typeface="Calibri" panose="020F0502020204030204" pitchFamily="34" charset="0"/>
                <a:cs typeface="Arial" panose="020B0604020202020204" pitchFamily="34" charset="0"/>
              </a:rPr>
              <a:t>RIESGO E IMPLEMENTACIÓN</a:t>
            </a:r>
            <a:r>
              <a:rPr lang="es-ES" sz="1100" dirty="0">
                <a:latin typeface="Calibri" panose="020F0502020204030204" pitchFamily="34" charset="0"/>
                <a:cs typeface="Arial" panose="020B0604020202020204" pitchFamily="34" charset="0"/>
              </a:rPr>
              <a:t>: Equipo, Nivel de riesgo de la Inversión (La naturaleza y el nivel de riesgo de la inversión en innovación implican que, sin una inversión del Fondo EIC, los actores del mercado europeo no están dispuestos a comprometer la cantidad total que se necesita), Mitigación de riesgos, Implementación</a:t>
            </a:r>
            <a:endParaRPr lang="es-ES" sz="1200" dirty="0">
              <a:latin typeface="CIDFont+F3"/>
            </a:endParaRPr>
          </a:p>
        </p:txBody>
      </p:sp>
      <p:cxnSp>
        <p:nvCxnSpPr>
          <p:cNvPr id="2" name="Conector recto 1">
            <a:extLst>
              <a:ext uri="{FF2B5EF4-FFF2-40B4-BE49-F238E27FC236}">
                <a16:creationId xmlns:a16="http://schemas.microsoft.com/office/drawing/2014/main" id="{DDD89C95-460C-C9CE-E431-F4265B1882E9}"/>
              </a:ext>
            </a:extLst>
          </p:cNvPr>
          <p:cNvCxnSpPr>
            <a:cxnSpLocks/>
            <a:stCxn id="6" idx="3"/>
          </p:cNvCxnSpPr>
          <p:nvPr/>
        </p:nvCxnSpPr>
        <p:spPr>
          <a:xfrm>
            <a:off x="8585172" y="946555"/>
            <a:ext cx="535025" cy="0"/>
          </a:xfrm>
          <a:prstGeom prst="line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43F88444-E6CF-B3D6-7746-550B418CC559}"/>
              </a:ext>
            </a:extLst>
          </p:cNvPr>
          <p:cNvCxnSpPr>
            <a:cxnSpLocks/>
          </p:cNvCxnSpPr>
          <p:nvPr/>
        </p:nvCxnSpPr>
        <p:spPr>
          <a:xfrm>
            <a:off x="8533939" y="2993268"/>
            <a:ext cx="535025" cy="0"/>
          </a:xfrm>
          <a:prstGeom prst="line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CuadroTexto 20">
            <a:extLst>
              <a:ext uri="{FF2B5EF4-FFF2-40B4-BE49-F238E27FC236}">
                <a16:creationId xmlns:a16="http://schemas.microsoft.com/office/drawing/2014/main" id="{EAC53946-7328-C6E7-8F77-8627B33FFE9A}"/>
              </a:ext>
            </a:extLst>
          </p:cNvPr>
          <p:cNvSpPr txBox="1"/>
          <p:nvPr/>
        </p:nvSpPr>
        <p:spPr>
          <a:xfrm>
            <a:off x="9427212" y="5916409"/>
            <a:ext cx="2544666" cy="430887"/>
          </a:xfrm>
          <a:prstGeom prst="rect">
            <a:avLst/>
          </a:prstGeom>
          <a:noFill/>
          <a:ln w="9525">
            <a:solidFill>
              <a:srgbClr val="C2121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100" b="1" dirty="0">
                <a:solidFill>
                  <a:srgbClr val="C21212"/>
                </a:solidFill>
              </a:rPr>
              <a:t>7 meses desde la solicitud larga y la firma Acuerdo de Subvención</a:t>
            </a:r>
          </a:p>
        </p:txBody>
      </p:sp>
    </p:spTree>
    <p:extLst>
      <p:ext uri="{BB962C8B-B14F-4D97-AF65-F5344CB8AC3E}">
        <p14:creationId xmlns:p14="http://schemas.microsoft.com/office/powerpoint/2010/main" val="73663623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857</Words>
  <Application>Microsoft Office PowerPoint</Application>
  <PresentationFormat>Panorámica</PresentationFormat>
  <Paragraphs>68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CIDFont+F3</vt:lpstr>
      <vt:lpstr>CIDFont+F6</vt:lpstr>
      <vt:lpstr>Tema de Office</vt:lpstr>
      <vt:lpstr>Presentación de PowerPoint</vt:lpstr>
    </vt:vector>
  </TitlesOfParts>
  <Company>Tecnalia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Palenzuela Gutierrez, Luis</dc:creator>
  <cp:lastModifiedBy>Carmen Marcos Mendez</cp:lastModifiedBy>
  <cp:revision>13</cp:revision>
  <cp:lastPrinted>2024-08-07T09:40:30Z</cp:lastPrinted>
  <dcterms:created xsi:type="dcterms:W3CDTF">2024-08-07T06:56:26Z</dcterms:created>
  <dcterms:modified xsi:type="dcterms:W3CDTF">2024-12-12T11:59:39Z</dcterms:modified>
</cp:coreProperties>
</file>